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53263" cy="9309100"/>
  <p:embeddedFontLst>
    <p:embeddedFont>
      <p:font typeface="Luckiest Guy" panose="02000506000000020004" pitchFamily="2"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631" autoAdjust="0"/>
  </p:normalViewPr>
  <p:slideViewPr>
    <p:cSldViewPr snapToGrid="0">
      <p:cViewPr varScale="1">
        <p:scale>
          <a:sx n="32" d="100"/>
          <a:sy n="32" d="100"/>
        </p:scale>
        <p:origin x="2136" y="54"/>
      </p:cViewPr>
      <p:guideLst/>
    </p:cSldViewPr>
  </p:slideViewPr>
  <p:notesTextViewPr>
    <p:cViewPr>
      <p:scale>
        <a:sx n="1" d="1"/>
        <a:sy n="1" d="1"/>
      </p:scale>
      <p:origin x="0" y="0"/>
    </p:cViewPr>
  </p:notesTextViewPr>
  <p:notesViewPr>
    <p:cSldViewPr snapToGrid="0">
      <p:cViewPr>
        <p:scale>
          <a:sx n="100" d="100"/>
          <a:sy n="100" d="100"/>
        </p:scale>
        <p:origin x="1806" y="-27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95217" cy="467072"/>
          </a:xfrm>
          <a:prstGeom prst="rect">
            <a:avLst/>
          </a:prstGeom>
        </p:spPr>
        <p:txBody>
          <a:bodyPr vert="horz" lIns="93497" tIns="46749" rIns="93497" bIns="46749" rtlCol="0"/>
          <a:lstStyle>
            <a:lvl1pPr algn="l">
              <a:defRPr sz="1200"/>
            </a:lvl1pPr>
          </a:lstStyle>
          <a:p>
            <a:r>
              <a:rPr lang="en-US" sz="1800" dirty="0">
                <a:latin typeface="Luckiest Guy" panose="02000506000000020004" pitchFamily="2" charset="0"/>
              </a:rPr>
              <a:t>The Word of God is Not Chained!</a:t>
            </a:r>
          </a:p>
        </p:txBody>
      </p:sp>
      <p:sp>
        <p:nvSpPr>
          <p:cNvPr id="3" name="Date Placeholder 2"/>
          <p:cNvSpPr>
            <a:spLocks noGrp="1"/>
          </p:cNvSpPr>
          <p:nvPr>
            <p:ph type="dt" sz="quarter" idx="1"/>
          </p:nvPr>
        </p:nvSpPr>
        <p:spPr>
          <a:xfrm>
            <a:off x="4337517" y="0"/>
            <a:ext cx="2714114" cy="467072"/>
          </a:xfrm>
          <a:prstGeom prst="rect">
            <a:avLst/>
          </a:prstGeom>
        </p:spPr>
        <p:txBody>
          <a:bodyPr vert="horz" lIns="93497" tIns="46749" rIns="93497" bIns="46749" rtlCol="0"/>
          <a:lstStyle>
            <a:lvl1pPr algn="r">
              <a:defRPr sz="1200"/>
            </a:lvl1pPr>
          </a:lstStyle>
          <a:p>
            <a:r>
              <a:rPr lang="en-US" dirty="0"/>
              <a:t>January 8, 2017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9120C2EE-961E-4485-85BC-FF298A49C281}" type="slidenum">
              <a:rPr lang="en-US" smtClean="0"/>
              <a:t>‹#›</a:t>
            </a:fld>
            <a:endParaRPr lang="en-US" dirty="0"/>
          </a:p>
        </p:txBody>
      </p:sp>
    </p:spTree>
    <p:extLst>
      <p:ext uri="{BB962C8B-B14F-4D97-AF65-F5344CB8AC3E}">
        <p14:creationId xmlns:p14="http://schemas.microsoft.com/office/powerpoint/2010/main" val="85519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5F162EE-0146-43FA-B40D-94AE131DD6D6}" type="datetimeFigureOut">
              <a:rPr lang="en-US" smtClean="0"/>
              <a:t>1/8/2017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393D6E4-5B08-4B17-99C1-904FF0E91CFA}" type="slidenum">
              <a:rPr lang="en-US" smtClean="0"/>
              <a:t>‹#›</a:t>
            </a:fld>
            <a:endParaRPr lang="en-US"/>
          </a:p>
        </p:txBody>
      </p:sp>
    </p:spTree>
    <p:extLst>
      <p:ext uri="{BB962C8B-B14F-4D97-AF65-F5344CB8AC3E}">
        <p14:creationId xmlns:p14="http://schemas.microsoft.com/office/powerpoint/2010/main" val="419631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Timothy 2:8-10), </a:t>
            </a:r>
            <a:r>
              <a:rPr lang="en-US" i="1" dirty="0"/>
              <a:t>“Remember that Jesus Christ, of the seed of David, was raised from the dead according to my gospel, </a:t>
            </a:r>
            <a:r>
              <a:rPr lang="en-US" i="1" baseline="30000" dirty="0"/>
              <a:t>9</a:t>
            </a:r>
            <a:r>
              <a:rPr lang="en-US" i="1" dirty="0"/>
              <a:t> for which I suffer trouble as an evildoer, even to the point of chains; </a:t>
            </a:r>
            <a:r>
              <a:rPr lang="en-US" i="1" u="sng" dirty="0"/>
              <a:t>but the word of God is not chained</a:t>
            </a:r>
            <a:r>
              <a:rPr lang="en-US" i="1" dirty="0"/>
              <a:t>. </a:t>
            </a:r>
            <a:r>
              <a:rPr lang="en-US" i="1" baseline="30000" dirty="0"/>
              <a:t>10</a:t>
            </a:r>
            <a:r>
              <a:rPr lang="en-US" i="1" dirty="0"/>
              <a:t> Therefore I endure all things for the sake of the elect, that they also may obtain the salvation which is in Christ Jesus with eternal glory.</a:t>
            </a:r>
          </a:p>
          <a:p>
            <a:pPr marL="175308" indent="-175308">
              <a:buFont typeface="Arial" panose="020B0604020202020204" pitchFamily="34" charset="0"/>
              <a:buChar char="•"/>
            </a:pPr>
            <a:r>
              <a:rPr lang="en-US" dirty="0"/>
              <a:t>Though Paul found himself often in chains, and hindered from his work, he took courage in the fact that God's word cannot be so fettered. </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b="1" dirty="0"/>
              <a:t>There are many ways in which this is true… For Example:</a:t>
            </a:r>
          </a:p>
          <a:p>
            <a:endParaRPr lang="en-US" dirty="0"/>
          </a:p>
        </p:txBody>
      </p:sp>
      <p:sp>
        <p:nvSpPr>
          <p:cNvPr id="4" name="Slide Number Placeholder 3"/>
          <p:cNvSpPr>
            <a:spLocks noGrp="1"/>
          </p:cNvSpPr>
          <p:nvPr>
            <p:ph type="sldNum" sz="quarter" idx="10"/>
          </p:nvPr>
        </p:nvSpPr>
        <p:spPr/>
        <p:txBody>
          <a:bodyPr/>
          <a:lstStyle/>
          <a:p>
            <a:fld id="{8393D6E4-5B08-4B17-99C1-904FF0E91CFA}" type="slidenum">
              <a:rPr lang="en-US" smtClean="0"/>
              <a:t>1</a:t>
            </a:fld>
            <a:endParaRPr lang="en-US"/>
          </a:p>
        </p:txBody>
      </p:sp>
    </p:spTree>
    <p:extLst>
      <p:ext uri="{BB962C8B-B14F-4D97-AF65-F5344CB8AC3E}">
        <p14:creationId xmlns:p14="http://schemas.microsoft.com/office/powerpoint/2010/main" val="40981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Because the basic needs of men have not changed</a:t>
            </a:r>
          </a:p>
          <a:p>
            <a:pPr marL="642795" lvl="1" indent="-175308">
              <a:buFont typeface="Arial" panose="020B0604020202020204" pitchFamily="34" charset="0"/>
              <a:buChar char="•"/>
            </a:pPr>
            <a:r>
              <a:rPr lang="en-US" b="1" dirty="0"/>
              <a:t>Men still need salvation &amp; the gospel reveals it</a:t>
            </a:r>
          </a:p>
          <a:p>
            <a:r>
              <a:rPr lang="en-US" b="1" dirty="0"/>
              <a:t>(Romans 1:16), </a:t>
            </a:r>
            <a:r>
              <a:rPr lang="en-US" i="1" dirty="0"/>
              <a:t>“For I am not ashamed of the gospel of Christ, for it is the power of God to salvation for everyone who believes, for the Jew first and also for the Greek.”</a:t>
            </a:r>
          </a:p>
          <a:p>
            <a:pPr marL="642795" lvl="1" indent="-175308">
              <a:buFont typeface="Arial" panose="020B0604020202020204" pitchFamily="34" charset="0"/>
              <a:buChar char="•"/>
            </a:pPr>
            <a:r>
              <a:rPr lang="en-US" b="1" dirty="0"/>
              <a:t>Men still need reproof, rebuke, &amp; exhortation from the word</a:t>
            </a:r>
          </a:p>
          <a:p>
            <a:r>
              <a:rPr lang="en-US" b="1" dirty="0"/>
              <a:t>(2 Timothy 4:2), </a:t>
            </a:r>
            <a:r>
              <a:rPr lang="en-US" i="1" dirty="0"/>
              <a:t>“Preach the word! Be ready in season and out of season. Convince, rebuke, exhort, with all longsuffering and teaching.”</a:t>
            </a:r>
          </a:p>
          <a:p>
            <a:pPr marL="642795" lvl="1" indent="-175308">
              <a:buFont typeface="Arial" panose="020B0604020202020204" pitchFamily="34" charset="0"/>
              <a:buChar char="•"/>
            </a:pPr>
            <a:r>
              <a:rPr lang="en-US" b="1" dirty="0"/>
              <a:t>Men still need to know how to live &amp; the Bible tells them</a:t>
            </a:r>
          </a:p>
          <a:p>
            <a:r>
              <a:rPr lang="en-US" b="1" dirty="0"/>
              <a:t>(Matthew 4:4), </a:t>
            </a:r>
            <a:r>
              <a:rPr lang="en-US" i="1" dirty="0"/>
              <a:t>“But He answered and said, " It is written, 'Man shall not live by bread alone, but by every word that proceeds from the mouth of God. ‘”</a:t>
            </a:r>
          </a:p>
          <a:p>
            <a:pPr marL="642795" lvl="1" indent="-175308">
              <a:buFont typeface="Arial" panose="020B0604020202020204" pitchFamily="34" charset="0"/>
              <a:buChar char="•"/>
            </a:pPr>
            <a:r>
              <a:rPr lang="en-US" dirty="0"/>
              <a:t> </a:t>
            </a:r>
            <a:r>
              <a:rPr lang="en-US" b="1" dirty="0"/>
              <a:t>Men still need faith &amp; it comes from the word of God</a:t>
            </a:r>
          </a:p>
          <a:p>
            <a:r>
              <a:rPr lang="en-US" b="1" dirty="0"/>
              <a:t>(Romans 10:17), </a:t>
            </a:r>
            <a:r>
              <a:rPr lang="en-US" dirty="0"/>
              <a:t>“So then faith comes by hearing, and hearing by the word of God.”</a:t>
            </a:r>
          </a:p>
          <a:p>
            <a:endParaRPr lang="en-US" dirty="0"/>
          </a:p>
          <a:p>
            <a:r>
              <a:rPr lang="en-US" b="1" dirty="0"/>
              <a:t>Because of its source</a:t>
            </a:r>
          </a:p>
          <a:p>
            <a:pPr marL="642795" lvl="1" indent="-175308">
              <a:buFont typeface="Arial" panose="020B0604020202020204" pitchFamily="34" charset="0"/>
              <a:buChar char="•"/>
            </a:pPr>
            <a:r>
              <a:rPr lang="en-US" dirty="0"/>
              <a:t>To say that God could not give an ever-relevant word reflects on His power and wisdom</a:t>
            </a:r>
          </a:p>
          <a:p>
            <a:pPr marL="642795" lvl="1" indent="-175308">
              <a:buFont typeface="Arial" panose="020B0604020202020204" pitchFamily="34" charset="0"/>
              <a:buChar char="•"/>
            </a:pPr>
            <a:r>
              <a:rPr lang="en-US" dirty="0"/>
              <a:t>To say that God could but would not reflects on His integrity</a:t>
            </a:r>
          </a:p>
          <a:p>
            <a:pPr marL="642795" lvl="1" indent="-175308">
              <a:buFont typeface="Arial" panose="020B0604020202020204" pitchFamily="34" charset="0"/>
              <a:buChar char="•"/>
            </a:pPr>
            <a:r>
              <a:rPr lang="en-US" b="1" dirty="0"/>
              <a:t>If you believe in a wise, powerful and loving God, you are compelled to accept the relevancy of His word.</a:t>
            </a:r>
          </a:p>
          <a:p>
            <a:endParaRPr lang="en-US" dirty="0"/>
          </a:p>
        </p:txBody>
      </p:sp>
      <p:sp>
        <p:nvSpPr>
          <p:cNvPr id="4" name="Slide Number Placeholder 3"/>
          <p:cNvSpPr>
            <a:spLocks noGrp="1"/>
          </p:cNvSpPr>
          <p:nvPr>
            <p:ph type="sldNum" sz="quarter" idx="10"/>
          </p:nvPr>
        </p:nvSpPr>
        <p:spPr/>
        <p:txBody>
          <a:bodyPr/>
          <a:lstStyle/>
          <a:p>
            <a:fld id="{8393D6E4-5B08-4B17-99C1-904FF0E91CFA}" type="slidenum">
              <a:rPr lang="en-US" smtClean="0"/>
              <a:t>2</a:t>
            </a:fld>
            <a:endParaRPr lang="en-US"/>
          </a:p>
        </p:txBody>
      </p:sp>
    </p:spTree>
    <p:extLst>
      <p:ext uri="{BB962C8B-B14F-4D97-AF65-F5344CB8AC3E}">
        <p14:creationId xmlns:p14="http://schemas.microsoft.com/office/powerpoint/2010/main" val="5084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still God's power to save sinners</a:t>
            </a:r>
          </a:p>
          <a:p>
            <a:pPr defTabSz="934974">
              <a:defRPr/>
            </a:pPr>
            <a:r>
              <a:rPr lang="en-US" b="1" dirty="0"/>
              <a:t>(Romans 1:16), </a:t>
            </a:r>
            <a:r>
              <a:rPr lang="en-US" dirty="0"/>
              <a:t>“</a:t>
            </a:r>
            <a:r>
              <a:rPr lang="en-US" i="1" dirty="0"/>
              <a:t>“For I am not ashamed of the gospel of Christ, for it is the power of God to salvation for everyone who believes, for the Jew first and also for the Greek.”</a:t>
            </a:r>
          </a:p>
          <a:p>
            <a:pPr marL="642795" lvl="1" indent="-175308">
              <a:buFont typeface="Arial" panose="020B0604020202020204" pitchFamily="34" charset="0"/>
              <a:buChar char="•"/>
            </a:pPr>
            <a:r>
              <a:rPr lang="en-US" dirty="0"/>
              <a:t>Is able to make believer of unbeliever</a:t>
            </a:r>
          </a:p>
          <a:p>
            <a:r>
              <a:rPr lang="en-US" b="1" dirty="0"/>
              <a:t>(Mark 16:15-16),</a:t>
            </a:r>
            <a:r>
              <a:rPr lang="en-US" dirty="0"/>
              <a:t> </a:t>
            </a:r>
            <a:r>
              <a:rPr lang="en-US" i="1" dirty="0"/>
              <a:t>“And He said to them, " Go into all the world and preach the gospel to every creature. 16 He who believes and is baptized will be saved; but he who does not believe will be condemned.”</a:t>
            </a:r>
          </a:p>
          <a:p>
            <a:pPr marL="642795" lvl="1" indent="-175308">
              <a:buFont typeface="Arial" panose="020B0604020202020204" pitchFamily="34" charset="0"/>
              <a:buChar char="•"/>
            </a:pPr>
            <a:r>
              <a:rPr lang="en-US" dirty="0"/>
              <a:t>Is able to bring the rebellious to repentance</a:t>
            </a:r>
          </a:p>
          <a:p>
            <a:r>
              <a:rPr lang="en-US" b="1" dirty="0"/>
              <a:t>(Acts 2:38), NOTE:  3000 souls that day repented and were baptized! </a:t>
            </a:r>
          </a:p>
          <a:p>
            <a:endParaRPr lang="en-US" dirty="0"/>
          </a:p>
          <a:p>
            <a:r>
              <a:rPr lang="en-US" b="1" dirty="0"/>
              <a:t>Still works in believers</a:t>
            </a:r>
          </a:p>
          <a:p>
            <a:r>
              <a:rPr lang="en-US" b="1" dirty="0"/>
              <a:t>(1 Thessalonians 2:13), </a:t>
            </a:r>
            <a:r>
              <a:rPr lang="en-US" i="1" dirty="0"/>
              <a:t>“For this reason we also thank God without ceasing, because when you received the word of God which you heard from us, you welcomed it not as the word of men, but as it is in truth, the word of God, which also effectively works in you who believe.”</a:t>
            </a:r>
          </a:p>
          <a:p>
            <a:pPr marL="642795" lvl="1" indent="-175308">
              <a:buFont typeface="Arial" panose="020B0604020202020204" pitchFamily="34" charset="0"/>
              <a:buChar char="•"/>
            </a:pPr>
            <a:r>
              <a:rPr lang="en-US" dirty="0"/>
              <a:t>Still able to build up</a:t>
            </a:r>
          </a:p>
          <a:p>
            <a:r>
              <a:rPr lang="en-US" b="1" dirty="0"/>
              <a:t>(Acts 20:32), </a:t>
            </a:r>
            <a:r>
              <a:rPr lang="en-US" i="1" dirty="0"/>
              <a:t>“So now, brethren, I commend you to God and to the word of His grace, which is able to build you up and give you an inheritance among all those who are sanctified.”</a:t>
            </a:r>
          </a:p>
          <a:p>
            <a:endParaRPr lang="en-US" dirty="0"/>
          </a:p>
        </p:txBody>
      </p:sp>
      <p:sp>
        <p:nvSpPr>
          <p:cNvPr id="4" name="Slide Number Placeholder 3"/>
          <p:cNvSpPr>
            <a:spLocks noGrp="1"/>
          </p:cNvSpPr>
          <p:nvPr>
            <p:ph type="sldNum" sz="quarter" idx="10"/>
          </p:nvPr>
        </p:nvSpPr>
        <p:spPr/>
        <p:txBody>
          <a:bodyPr/>
          <a:lstStyle/>
          <a:p>
            <a:fld id="{8393D6E4-5B08-4B17-99C1-904FF0E91CFA}" type="slidenum">
              <a:rPr lang="en-US" smtClean="0"/>
              <a:t>3</a:t>
            </a:fld>
            <a:endParaRPr lang="en-US"/>
          </a:p>
        </p:txBody>
      </p:sp>
    </p:spTree>
    <p:extLst>
      <p:ext uri="{BB962C8B-B14F-4D97-AF65-F5344CB8AC3E}">
        <p14:creationId xmlns:p14="http://schemas.microsoft.com/office/powerpoint/2010/main" val="229490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Sufficient to make man all God would have him be</a:t>
            </a:r>
          </a:p>
          <a:p>
            <a:endParaRPr lang="en-US" b="1" dirty="0"/>
          </a:p>
          <a:p>
            <a:pPr defTabSz="934974">
              <a:defRPr/>
            </a:pPr>
            <a:r>
              <a:rPr lang="en-US" b="1" dirty="0"/>
              <a:t>(2 Timothy 3:17), [nothing more needed], </a:t>
            </a:r>
            <a:r>
              <a:rPr lang="en-US" dirty="0"/>
              <a:t>“</a:t>
            </a:r>
            <a:r>
              <a:rPr lang="en-US" i="1" dirty="0"/>
              <a:t>“that the man of God may be </a:t>
            </a:r>
            <a:r>
              <a:rPr lang="en-US" i="1" u="sng" dirty="0"/>
              <a:t>complete</a:t>
            </a:r>
            <a:r>
              <a:rPr lang="en-US" i="1" dirty="0"/>
              <a:t>, </a:t>
            </a:r>
            <a:r>
              <a:rPr lang="en-US" i="1" u="sng" dirty="0"/>
              <a:t>thoroughly equipped </a:t>
            </a:r>
            <a:r>
              <a:rPr lang="en-US" i="1" dirty="0"/>
              <a:t>for every good work.”</a:t>
            </a:r>
          </a:p>
          <a:p>
            <a:pPr marL="642795" lvl="1" indent="-175308">
              <a:buFont typeface="Arial" panose="020B0604020202020204" pitchFamily="34" charset="0"/>
              <a:buChar char="•"/>
            </a:pPr>
            <a:r>
              <a:rPr lang="en-US" dirty="0"/>
              <a:t>Gives us all things pertaining to life and godliness</a:t>
            </a:r>
          </a:p>
          <a:p>
            <a:r>
              <a:rPr lang="en-US" b="1" dirty="0"/>
              <a:t>(2 Peter 1:2-3), </a:t>
            </a:r>
            <a:r>
              <a:rPr lang="en-US" i="1" dirty="0"/>
              <a:t>“Grace and peace be multiplied to you in the knowledge of God and of Jesus our Lord, </a:t>
            </a:r>
            <a:r>
              <a:rPr lang="en-US" i="1" baseline="30000" dirty="0"/>
              <a:t>3</a:t>
            </a:r>
            <a:r>
              <a:rPr lang="en-US" i="1" dirty="0"/>
              <a:t> as His divine power has given to us all things that pertain to life and godliness, </a:t>
            </a:r>
            <a:r>
              <a:rPr lang="en-US" i="1" u="sng" dirty="0"/>
              <a:t>through the knowledge of Him </a:t>
            </a:r>
            <a:r>
              <a:rPr lang="en-US" i="1" dirty="0"/>
              <a:t>who called us by glory and virtue.”</a:t>
            </a:r>
          </a:p>
          <a:p>
            <a:pPr marL="642795" lvl="1" indent="-175308">
              <a:buFont typeface="Arial" panose="020B0604020202020204" pitchFamily="34" charset="0"/>
              <a:buChar char="•"/>
            </a:pPr>
            <a:r>
              <a:rPr lang="en-US" dirty="0"/>
              <a:t>Never needs revision, amending, up-dating</a:t>
            </a:r>
          </a:p>
          <a:p>
            <a:endParaRPr lang="en-US" dirty="0"/>
          </a:p>
          <a:p>
            <a:r>
              <a:rPr lang="en-US" b="1" dirty="0"/>
              <a:t>Everything added or deleted in religion is man's apology for God's work.</a:t>
            </a:r>
          </a:p>
          <a:p>
            <a:endParaRPr lang="en-US" dirty="0"/>
          </a:p>
        </p:txBody>
      </p:sp>
      <p:sp>
        <p:nvSpPr>
          <p:cNvPr id="4" name="Slide Number Placeholder 3"/>
          <p:cNvSpPr>
            <a:spLocks noGrp="1"/>
          </p:cNvSpPr>
          <p:nvPr>
            <p:ph type="sldNum" sz="quarter" idx="10"/>
          </p:nvPr>
        </p:nvSpPr>
        <p:spPr/>
        <p:txBody>
          <a:bodyPr/>
          <a:lstStyle/>
          <a:p>
            <a:fld id="{8393D6E4-5B08-4B17-99C1-904FF0E91CFA}" type="slidenum">
              <a:rPr lang="en-US" smtClean="0"/>
              <a:t>4</a:t>
            </a:fld>
            <a:endParaRPr lang="en-US"/>
          </a:p>
        </p:txBody>
      </p:sp>
    </p:spTree>
    <p:extLst>
      <p:ext uri="{BB962C8B-B14F-4D97-AF65-F5344CB8AC3E}">
        <p14:creationId xmlns:p14="http://schemas.microsoft.com/office/powerpoint/2010/main" val="390644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standard of right by which all will be measured </a:t>
            </a:r>
          </a:p>
          <a:p>
            <a:r>
              <a:rPr lang="en-US" b="1" dirty="0"/>
              <a:t>(John 12:48), </a:t>
            </a:r>
            <a:r>
              <a:rPr lang="en-US" i="1" dirty="0"/>
              <a:t>“He who rejects Me, and does not receive My words, has that which judges him—the word that I have spoken will judge him in the last day.”</a:t>
            </a:r>
          </a:p>
          <a:p>
            <a:endParaRPr lang="en-US" dirty="0"/>
          </a:p>
          <a:p>
            <a:r>
              <a:rPr lang="en-US" b="1" dirty="0"/>
              <a:t>(Romans 2:16), [in the day of Judgment…], </a:t>
            </a:r>
            <a:r>
              <a:rPr lang="en-US" b="0" i="1" dirty="0"/>
              <a:t>“God will judge the secrets of men by Jesus Christ, according to my gospel.”</a:t>
            </a:r>
          </a:p>
          <a:p>
            <a:endParaRPr lang="en-US" dirty="0"/>
          </a:p>
          <a:p>
            <a:r>
              <a:rPr lang="en-US" b="1" dirty="0"/>
              <a:t>The Word is not bound by good intentions, doctrines &amp; traditions of men, feelings or opinions.</a:t>
            </a:r>
          </a:p>
        </p:txBody>
      </p:sp>
      <p:sp>
        <p:nvSpPr>
          <p:cNvPr id="4" name="Slide Number Placeholder 3"/>
          <p:cNvSpPr>
            <a:spLocks noGrp="1"/>
          </p:cNvSpPr>
          <p:nvPr>
            <p:ph type="sldNum" sz="quarter" idx="10"/>
          </p:nvPr>
        </p:nvSpPr>
        <p:spPr/>
        <p:txBody>
          <a:bodyPr/>
          <a:lstStyle/>
          <a:p>
            <a:fld id="{8393D6E4-5B08-4B17-99C1-904FF0E91CFA}" type="slidenum">
              <a:rPr lang="en-US" smtClean="0"/>
              <a:t>5</a:t>
            </a:fld>
            <a:endParaRPr lang="en-US"/>
          </a:p>
        </p:txBody>
      </p:sp>
    </p:spTree>
    <p:extLst>
      <p:ext uri="{BB962C8B-B14F-4D97-AF65-F5344CB8AC3E}">
        <p14:creationId xmlns:p14="http://schemas.microsoft.com/office/powerpoint/2010/main" val="29846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only sense in which God's word can be bound is in man's rejection of it</a:t>
            </a:r>
          </a:p>
          <a:p>
            <a:endParaRPr lang="en-US" b="1" dirty="0"/>
          </a:p>
          <a:p>
            <a:pPr marL="642795" lvl="1" indent="-175308">
              <a:buFont typeface="Arial" panose="020B0604020202020204" pitchFamily="34" charset="0"/>
              <a:buChar char="•"/>
            </a:pPr>
            <a:r>
              <a:rPr lang="en-US" dirty="0"/>
              <a:t>Not allowing it free course</a:t>
            </a:r>
          </a:p>
          <a:p>
            <a:r>
              <a:rPr lang="en-US" b="1" dirty="0"/>
              <a:t>(2 Thessalonians 3:1), </a:t>
            </a:r>
            <a:r>
              <a:rPr lang="en-US" i="1" dirty="0"/>
              <a:t>“Finally, brethren, pray for us, </a:t>
            </a:r>
            <a:r>
              <a:rPr lang="en-US" i="1" u="sng" dirty="0"/>
              <a:t>that the word of the Lord may run swiftly</a:t>
            </a:r>
            <a:r>
              <a:rPr lang="en-US" i="1" u="none" dirty="0"/>
              <a:t> </a:t>
            </a:r>
            <a:r>
              <a:rPr lang="en-US" i="1" dirty="0"/>
              <a:t>and be glorified, just as it is with you.”</a:t>
            </a:r>
          </a:p>
          <a:p>
            <a:endParaRPr lang="en-US" i="1" dirty="0"/>
          </a:p>
          <a:p>
            <a:pPr marL="642795" lvl="1" indent="-175308">
              <a:buFont typeface="Arial" panose="020B0604020202020204" pitchFamily="34" charset="0"/>
              <a:buChar char="•"/>
            </a:pPr>
            <a:r>
              <a:rPr lang="en-US" dirty="0"/>
              <a:t>It is veiled to them that perish</a:t>
            </a:r>
          </a:p>
          <a:p>
            <a:r>
              <a:rPr lang="en-US" b="1" dirty="0"/>
              <a:t>(2 Corinthians 4:3-4), </a:t>
            </a:r>
            <a:r>
              <a:rPr lang="en-US" i="1" dirty="0"/>
              <a:t>“But even if our gospel is veiled, it is veiled to those who are perishing, </a:t>
            </a:r>
            <a:r>
              <a:rPr lang="en-US" i="1" baseline="30000" dirty="0"/>
              <a:t>4</a:t>
            </a:r>
            <a:r>
              <a:rPr lang="en-US" i="1" dirty="0"/>
              <a:t> whose minds the god of this age has blinded, who do not believe, lest the light of the gospel of the glory of Christ, who is the image of God, should shine on them.”</a:t>
            </a:r>
          </a:p>
          <a:p>
            <a:pPr marL="642795" lvl="1" indent="-175308">
              <a:buFont typeface="Arial" panose="020B0604020202020204" pitchFamily="34" charset="0"/>
              <a:buChar char="•"/>
            </a:pPr>
            <a:endParaRPr lang="en-US" dirty="0"/>
          </a:p>
          <a:p>
            <a:r>
              <a:rPr lang="en-US" b="1" dirty="0"/>
              <a:t>We must not make the mistake of so binding it...</a:t>
            </a:r>
          </a:p>
        </p:txBody>
      </p:sp>
      <p:sp>
        <p:nvSpPr>
          <p:cNvPr id="4" name="Slide Number Placeholder 3"/>
          <p:cNvSpPr>
            <a:spLocks noGrp="1"/>
          </p:cNvSpPr>
          <p:nvPr>
            <p:ph type="sldNum" sz="quarter" idx="10"/>
          </p:nvPr>
        </p:nvSpPr>
        <p:spPr/>
        <p:txBody>
          <a:bodyPr/>
          <a:lstStyle/>
          <a:p>
            <a:fld id="{8393D6E4-5B08-4B17-99C1-904FF0E91CFA}" type="slidenum">
              <a:rPr lang="en-US" smtClean="0"/>
              <a:t>6</a:t>
            </a:fld>
            <a:endParaRPr lang="en-US"/>
          </a:p>
        </p:txBody>
      </p:sp>
    </p:spTree>
    <p:extLst>
      <p:ext uri="{BB962C8B-B14F-4D97-AF65-F5344CB8AC3E}">
        <p14:creationId xmlns:p14="http://schemas.microsoft.com/office/powerpoint/2010/main" val="176043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759E0C-7A79-4A81-B8BB-A607CBBBB343}"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62045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9E0C-7A79-4A81-B8BB-A607CBBBB343}"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291478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9E0C-7A79-4A81-B8BB-A607CBBBB343}"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225586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9E0C-7A79-4A81-B8BB-A607CBBBB343}"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104025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759E0C-7A79-4A81-B8BB-A607CBBBB343}"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277089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759E0C-7A79-4A81-B8BB-A607CBBBB343}"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71358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59E0C-7A79-4A81-B8BB-A607CBBBB343}"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61902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759E0C-7A79-4A81-B8BB-A607CBBBB343}"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304049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59E0C-7A79-4A81-B8BB-A607CBBBB343}"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298979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759E0C-7A79-4A81-B8BB-A607CBBBB343}"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123978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759E0C-7A79-4A81-B8BB-A607CBBBB343}"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9DEF2-E792-4CC6-9D12-E34713F0BF06}" type="slidenum">
              <a:rPr lang="en-US" smtClean="0"/>
              <a:t>‹#›</a:t>
            </a:fld>
            <a:endParaRPr lang="en-US"/>
          </a:p>
        </p:txBody>
      </p:sp>
    </p:spTree>
    <p:extLst>
      <p:ext uri="{BB962C8B-B14F-4D97-AF65-F5344CB8AC3E}">
        <p14:creationId xmlns:p14="http://schemas.microsoft.com/office/powerpoint/2010/main" val="411669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59E0C-7A79-4A81-B8BB-A607CBBBB343}" type="datetimeFigureOut">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9DEF2-E792-4CC6-9D12-E34713F0BF06}" type="slidenum">
              <a:rPr lang="en-US" smtClean="0"/>
              <a:t>‹#›</a:t>
            </a:fld>
            <a:endParaRPr lang="en-US"/>
          </a:p>
        </p:txBody>
      </p:sp>
    </p:spTree>
    <p:extLst>
      <p:ext uri="{BB962C8B-B14F-4D97-AF65-F5344CB8AC3E}">
        <p14:creationId xmlns:p14="http://schemas.microsoft.com/office/powerpoint/2010/main" val="296933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sozidatel.ru/uploads/articles/2016/document_25920/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429" y="0"/>
            <a:ext cx="6168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8654" y="288563"/>
            <a:ext cx="7024255" cy="4768345"/>
          </a:xfrm>
        </p:spPr>
        <p:txBody>
          <a:bodyPr>
            <a:normAutofit/>
          </a:bodyPr>
          <a:lstStyle/>
          <a:p>
            <a:r>
              <a:rPr lang="en-US" sz="8000" dirty="0">
                <a:effectLst>
                  <a:outerShdw blurRad="38100" dist="38100" dir="2700000" algn="tl">
                    <a:srgbClr val="000000">
                      <a:alpha val="43137"/>
                    </a:srgbClr>
                  </a:outerShdw>
                </a:effectLst>
                <a:latin typeface="Luckiest Guy" panose="02000506000000020004" pitchFamily="2" charset="0"/>
              </a:rPr>
              <a:t>The</a:t>
            </a:r>
            <a:br>
              <a:rPr lang="en-US" sz="8000" dirty="0">
                <a:effectLst>
                  <a:outerShdw blurRad="38100" dist="38100" dir="2700000" algn="tl">
                    <a:srgbClr val="000000">
                      <a:alpha val="43137"/>
                    </a:srgbClr>
                  </a:outerShdw>
                </a:effectLst>
                <a:latin typeface="Luckiest Guy" panose="02000506000000020004" pitchFamily="2" charset="0"/>
              </a:rPr>
            </a:br>
            <a:r>
              <a:rPr lang="en-US" sz="8000" dirty="0">
                <a:effectLst>
                  <a:outerShdw blurRad="38100" dist="38100" dir="2700000" algn="tl">
                    <a:srgbClr val="000000">
                      <a:alpha val="43137"/>
                    </a:srgbClr>
                  </a:outerShdw>
                </a:effectLst>
                <a:latin typeface="Luckiest Guy" panose="02000506000000020004" pitchFamily="2" charset="0"/>
              </a:rPr>
              <a:t>Word of God</a:t>
            </a:r>
            <a:br>
              <a:rPr lang="en-US" sz="8000" dirty="0">
                <a:effectLst>
                  <a:outerShdw blurRad="38100" dist="38100" dir="2700000" algn="tl">
                    <a:srgbClr val="000000">
                      <a:alpha val="43137"/>
                    </a:srgbClr>
                  </a:outerShdw>
                </a:effectLst>
                <a:latin typeface="Luckiest Guy" panose="02000506000000020004" pitchFamily="2" charset="0"/>
              </a:rPr>
            </a:br>
            <a:r>
              <a:rPr lang="en-US" sz="8000" dirty="0">
                <a:effectLst>
                  <a:outerShdw blurRad="38100" dist="38100" dir="2700000" algn="tl">
                    <a:srgbClr val="000000">
                      <a:alpha val="43137"/>
                    </a:srgbClr>
                  </a:outerShdw>
                </a:effectLst>
                <a:latin typeface="Luckiest Guy" panose="02000506000000020004" pitchFamily="2" charset="0"/>
              </a:rPr>
              <a:t>is Not</a:t>
            </a:r>
            <a:br>
              <a:rPr lang="en-US" sz="8000" dirty="0">
                <a:effectLst>
                  <a:outerShdw blurRad="38100" dist="38100" dir="2700000" algn="tl">
                    <a:srgbClr val="000000">
                      <a:alpha val="43137"/>
                    </a:srgbClr>
                  </a:outerShdw>
                </a:effectLst>
                <a:latin typeface="Luckiest Guy" panose="02000506000000020004" pitchFamily="2" charset="0"/>
              </a:rPr>
            </a:br>
            <a:r>
              <a:rPr lang="en-US" sz="8000" dirty="0">
                <a:effectLst>
                  <a:outerShdw blurRad="38100" dist="38100" dir="2700000" algn="tl">
                    <a:srgbClr val="000000">
                      <a:alpha val="43137"/>
                    </a:srgbClr>
                  </a:outerShdw>
                </a:effectLst>
                <a:latin typeface="Luckiest Guy" panose="02000506000000020004" pitchFamily="2" charset="0"/>
              </a:rPr>
              <a:t>Chained!</a:t>
            </a:r>
          </a:p>
        </p:txBody>
      </p:sp>
      <p:sp>
        <p:nvSpPr>
          <p:cNvPr id="3" name="Subtitle 2"/>
          <p:cNvSpPr>
            <a:spLocks noGrp="1"/>
          </p:cNvSpPr>
          <p:nvPr>
            <p:ph type="subTitle" idx="1"/>
          </p:nvPr>
        </p:nvSpPr>
        <p:spPr>
          <a:xfrm>
            <a:off x="7786255" y="5735782"/>
            <a:ext cx="4225636" cy="879762"/>
          </a:xfrm>
        </p:spPr>
        <p:txBody>
          <a:bodyPr>
            <a:normAutofit/>
          </a:bodyPr>
          <a:lstStyle/>
          <a:p>
            <a:r>
              <a:rPr lang="en-US" sz="4400" b="1" dirty="0">
                <a:effectLst>
                  <a:outerShdw blurRad="38100" dist="38100" dir="2700000" algn="tl">
                    <a:srgbClr val="000000">
                      <a:alpha val="43137"/>
                    </a:srgbClr>
                  </a:outerShdw>
                </a:effectLst>
              </a:rPr>
              <a:t>2 Timothy 2:9</a:t>
            </a:r>
          </a:p>
        </p:txBody>
      </p:sp>
    </p:spTree>
    <p:extLst>
      <p:ext uri="{BB962C8B-B14F-4D97-AF65-F5344CB8AC3E}">
        <p14:creationId xmlns:p14="http://schemas.microsoft.com/office/powerpoint/2010/main" val="61638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sozidatel.ru/uploads/articles/2016/document_25920/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1"/>
            <a:ext cx="2438400" cy="2710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4854" y="240434"/>
            <a:ext cx="11466287" cy="1325563"/>
          </a:xfrm>
        </p:spPr>
        <p:txBody>
          <a:bodyPr>
            <a:noAutofit/>
          </a:bodyPr>
          <a:lstStyle/>
          <a:p>
            <a:r>
              <a:rPr lang="en-US" sz="5600" u="sng" dirty="0">
                <a:effectLst>
                  <a:outerShdw blurRad="38100" dist="38100" dir="2700000" algn="tl">
                    <a:srgbClr val="000000">
                      <a:alpha val="43137"/>
                    </a:srgbClr>
                  </a:outerShdw>
                </a:effectLst>
                <a:latin typeface="Luckiest Guy" panose="02000506000000020004" pitchFamily="2" charset="0"/>
              </a:rPr>
              <a:t>The Word of God is not Chained!</a:t>
            </a:r>
          </a:p>
        </p:txBody>
      </p:sp>
      <p:sp>
        <p:nvSpPr>
          <p:cNvPr id="3" name="Content Placeholder 2"/>
          <p:cNvSpPr>
            <a:spLocks noGrp="1"/>
          </p:cNvSpPr>
          <p:nvPr>
            <p:ph idx="1"/>
          </p:nvPr>
        </p:nvSpPr>
        <p:spPr>
          <a:xfrm>
            <a:off x="394853" y="1565996"/>
            <a:ext cx="11256819" cy="4876367"/>
          </a:xfrm>
        </p:spPr>
        <p:txBody>
          <a:bodyPr>
            <a:normAutofit/>
          </a:bodyPr>
          <a:lstStyle/>
          <a:p>
            <a:pPr marL="346075" indent="-346075">
              <a:lnSpc>
                <a:spcPct val="100000"/>
              </a:lnSpc>
              <a:spcBef>
                <a:spcPts val="0"/>
              </a:spcBef>
            </a:pPr>
            <a:r>
              <a:rPr lang="en-US" sz="4000" b="1" dirty="0"/>
              <a:t>In its </a:t>
            </a:r>
            <a:r>
              <a:rPr lang="en-US" sz="4000" b="1" cap="small" dirty="0">
                <a:highlight>
                  <a:srgbClr val="FFFF00"/>
                </a:highlight>
              </a:rPr>
              <a:t>Relevance</a:t>
            </a:r>
          </a:p>
          <a:p>
            <a:pPr marL="803275" lvl="1" indent="0">
              <a:lnSpc>
                <a:spcPct val="100000"/>
              </a:lnSpc>
              <a:spcBef>
                <a:spcPts val="0"/>
              </a:spcBef>
              <a:buNone/>
            </a:pPr>
            <a:r>
              <a:rPr lang="en-US" sz="3600" b="1" dirty="0"/>
              <a:t>Rom. 1:16; 2 Tim. 4:2; Matt. 4:4; Rom. 10:17</a:t>
            </a:r>
          </a:p>
        </p:txBody>
      </p:sp>
    </p:spTree>
    <p:extLst>
      <p:ext uri="{BB962C8B-B14F-4D97-AF65-F5344CB8AC3E}">
        <p14:creationId xmlns:p14="http://schemas.microsoft.com/office/powerpoint/2010/main" val="1900404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sozidatel.ru/uploads/articles/2016/document_25920/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1"/>
            <a:ext cx="2438400" cy="2710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4854" y="240434"/>
            <a:ext cx="11466287" cy="1325563"/>
          </a:xfrm>
        </p:spPr>
        <p:txBody>
          <a:bodyPr>
            <a:noAutofit/>
          </a:bodyPr>
          <a:lstStyle/>
          <a:p>
            <a:r>
              <a:rPr lang="en-US" sz="5600" u="sng" dirty="0">
                <a:effectLst>
                  <a:outerShdw blurRad="38100" dist="38100" dir="2700000" algn="tl">
                    <a:srgbClr val="000000">
                      <a:alpha val="43137"/>
                    </a:srgbClr>
                  </a:outerShdw>
                </a:effectLst>
                <a:latin typeface="Luckiest Guy" panose="02000506000000020004" pitchFamily="2" charset="0"/>
              </a:rPr>
              <a:t>The Word of God is not Chained!</a:t>
            </a:r>
          </a:p>
        </p:txBody>
      </p:sp>
      <p:sp>
        <p:nvSpPr>
          <p:cNvPr id="3" name="Content Placeholder 2"/>
          <p:cNvSpPr>
            <a:spLocks noGrp="1"/>
          </p:cNvSpPr>
          <p:nvPr>
            <p:ph idx="1"/>
          </p:nvPr>
        </p:nvSpPr>
        <p:spPr>
          <a:xfrm>
            <a:off x="394853" y="1565996"/>
            <a:ext cx="11256819" cy="4876367"/>
          </a:xfrm>
        </p:spPr>
        <p:txBody>
          <a:bodyPr>
            <a:normAutofit/>
          </a:bodyPr>
          <a:lstStyle/>
          <a:p>
            <a:pPr marL="346075" indent="-346075">
              <a:lnSpc>
                <a:spcPct val="100000"/>
              </a:lnSpc>
              <a:spcBef>
                <a:spcPts val="0"/>
              </a:spcBef>
            </a:pPr>
            <a:r>
              <a:rPr lang="en-US" sz="4000" b="1" dirty="0"/>
              <a:t>In its </a:t>
            </a:r>
            <a:r>
              <a:rPr lang="en-US" sz="4000" b="1" cap="small" dirty="0"/>
              <a:t>Relevance</a:t>
            </a:r>
          </a:p>
          <a:p>
            <a:pPr marL="803275" lvl="1" indent="0">
              <a:lnSpc>
                <a:spcPct val="100000"/>
              </a:lnSpc>
              <a:spcBef>
                <a:spcPts val="0"/>
              </a:spcBef>
              <a:buNone/>
            </a:pPr>
            <a:r>
              <a:rPr lang="en-US" sz="3600" b="1" dirty="0"/>
              <a:t>Rom. 1:16; 2 Tim. 4:2; Matt. 4:4; Rom. 10:17</a:t>
            </a:r>
          </a:p>
          <a:p>
            <a:pPr marL="346075" indent="-346075">
              <a:lnSpc>
                <a:spcPct val="100000"/>
              </a:lnSpc>
              <a:spcBef>
                <a:spcPts val="0"/>
              </a:spcBef>
            </a:pPr>
            <a:r>
              <a:rPr lang="en-US" sz="4000" b="1" dirty="0"/>
              <a:t>In its </a:t>
            </a:r>
            <a:r>
              <a:rPr lang="en-US" sz="4000" b="1" cap="small" dirty="0">
                <a:highlight>
                  <a:srgbClr val="FFFF00"/>
                </a:highlight>
              </a:rPr>
              <a:t>Power</a:t>
            </a:r>
          </a:p>
          <a:p>
            <a:pPr marL="803275" lvl="1" indent="0">
              <a:lnSpc>
                <a:spcPct val="100000"/>
              </a:lnSpc>
              <a:spcBef>
                <a:spcPts val="0"/>
              </a:spcBef>
              <a:buNone/>
            </a:pPr>
            <a:r>
              <a:rPr lang="en-US" sz="3600" b="1" dirty="0"/>
              <a:t>Rom. 1:16; Mk. 16:15-16; Acts 2:38; 1 Thess. 2:13</a:t>
            </a:r>
          </a:p>
        </p:txBody>
      </p:sp>
    </p:spTree>
    <p:extLst>
      <p:ext uri="{BB962C8B-B14F-4D97-AF65-F5344CB8AC3E}">
        <p14:creationId xmlns:p14="http://schemas.microsoft.com/office/powerpoint/2010/main" val="2426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sozidatel.ru/uploads/articles/2016/document_25920/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1"/>
            <a:ext cx="2438400" cy="2710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4854" y="240434"/>
            <a:ext cx="11466287" cy="1325563"/>
          </a:xfrm>
        </p:spPr>
        <p:txBody>
          <a:bodyPr>
            <a:noAutofit/>
          </a:bodyPr>
          <a:lstStyle/>
          <a:p>
            <a:r>
              <a:rPr lang="en-US" sz="5600" u="sng" dirty="0">
                <a:effectLst>
                  <a:outerShdw blurRad="38100" dist="38100" dir="2700000" algn="tl">
                    <a:srgbClr val="000000">
                      <a:alpha val="43137"/>
                    </a:srgbClr>
                  </a:outerShdw>
                </a:effectLst>
                <a:latin typeface="Luckiest Guy" panose="02000506000000020004" pitchFamily="2" charset="0"/>
              </a:rPr>
              <a:t>The Word of God is not Chained!</a:t>
            </a:r>
          </a:p>
        </p:txBody>
      </p:sp>
      <p:sp>
        <p:nvSpPr>
          <p:cNvPr id="3" name="Content Placeholder 2"/>
          <p:cNvSpPr>
            <a:spLocks noGrp="1"/>
          </p:cNvSpPr>
          <p:nvPr>
            <p:ph idx="1"/>
          </p:nvPr>
        </p:nvSpPr>
        <p:spPr>
          <a:xfrm>
            <a:off x="394853" y="1565996"/>
            <a:ext cx="11256819" cy="4876367"/>
          </a:xfrm>
        </p:spPr>
        <p:txBody>
          <a:bodyPr>
            <a:normAutofit/>
          </a:bodyPr>
          <a:lstStyle/>
          <a:p>
            <a:pPr marL="346075" indent="-346075">
              <a:lnSpc>
                <a:spcPct val="100000"/>
              </a:lnSpc>
              <a:spcBef>
                <a:spcPts val="0"/>
              </a:spcBef>
            </a:pPr>
            <a:r>
              <a:rPr lang="en-US" sz="4000" b="1" dirty="0"/>
              <a:t>In its </a:t>
            </a:r>
            <a:r>
              <a:rPr lang="en-US" sz="4000" b="1" cap="small" dirty="0"/>
              <a:t>Relevance</a:t>
            </a:r>
          </a:p>
          <a:p>
            <a:pPr marL="803275" lvl="1" indent="0">
              <a:lnSpc>
                <a:spcPct val="100000"/>
              </a:lnSpc>
              <a:spcBef>
                <a:spcPts val="0"/>
              </a:spcBef>
              <a:buNone/>
            </a:pPr>
            <a:r>
              <a:rPr lang="en-US" sz="3600" b="1" dirty="0"/>
              <a:t>Rom. 1:16; 2 Tim. 4:2; Matt. 4:4; Rom. 10:17</a:t>
            </a:r>
          </a:p>
          <a:p>
            <a:pPr marL="346075" indent="-346075">
              <a:lnSpc>
                <a:spcPct val="100000"/>
              </a:lnSpc>
              <a:spcBef>
                <a:spcPts val="0"/>
              </a:spcBef>
            </a:pPr>
            <a:r>
              <a:rPr lang="en-US" sz="4000" b="1" dirty="0"/>
              <a:t>In its </a:t>
            </a:r>
            <a:r>
              <a:rPr lang="en-US" sz="4000" b="1" cap="small" dirty="0"/>
              <a:t>Power</a:t>
            </a:r>
          </a:p>
          <a:p>
            <a:pPr marL="803275" lvl="1" indent="0">
              <a:lnSpc>
                <a:spcPct val="100000"/>
              </a:lnSpc>
              <a:spcBef>
                <a:spcPts val="0"/>
              </a:spcBef>
              <a:buNone/>
            </a:pPr>
            <a:r>
              <a:rPr lang="en-US" sz="3600" b="1" dirty="0"/>
              <a:t>Rom. 1:16; Mk. 16:15-16; Acts 2:38; 1 Thess. 2:13</a:t>
            </a:r>
          </a:p>
          <a:p>
            <a:pPr marL="346075" indent="-346075">
              <a:lnSpc>
                <a:spcPct val="100000"/>
              </a:lnSpc>
              <a:spcBef>
                <a:spcPts val="0"/>
              </a:spcBef>
            </a:pPr>
            <a:r>
              <a:rPr lang="en-US" sz="4000" b="1" dirty="0"/>
              <a:t>In its </a:t>
            </a:r>
            <a:r>
              <a:rPr lang="en-US" sz="4000" b="1" cap="small" dirty="0">
                <a:highlight>
                  <a:srgbClr val="FFFF00"/>
                </a:highlight>
              </a:rPr>
              <a:t>Sufficiency</a:t>
            </a:r>
          </a:p>
          <a:p>
            <a:pPr marL="803275" lvl="1" indent="0">
              <a:lnSpc>
                <a:spcPct val="100000"/>
              </a:lnSpc>
              <a:spcBef>
                <a:spcPts val="0"/>
              </a:spcBef>
              <a:buNone/>
            </a:pPr>
            <a:r>
              <a:rPr lang="en-US" sz="3600" b="1" dirty="0"/>
              <a:t>2 Tim. 3:17; 2 Pet. 1:2-3</a:t>
            </a:r>
          </a:p>
        </p:txBody>
      </p:sp>
    </p:spTree>
    <p:extLst>
      <p:ext uri="{BB962C8B-B14F-4D97-AF65-F5344CB8AC3E}">
        <p14:creationId xmlns:p14="http://schemas.microsoft.com/office/powerpoint/2010/main" val="9871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sozidatel.ru/uploads/articles/2016/document_25920/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1"/>
            <a:ext cx="2438400" cy="2710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4854" y="240434"/>
            <a:ext cx="11466287" cy="1325563"/>
          </a:xfrm>
        </p:spPr>
        <p:txBody>
          <a:bodyPr>
            <a:noAutofit/>
          </a:bodyPr>
          <a:lstStyle/>
          <a:p>
            <a:r>
              <a:rPr lang="en-US" sz="5600" u="sng" dirty="0">
                <a:effectLst>
                  <a:outerShdw blurRad="38100" dist="38100" dir="2700000" algn="tl">
                    <a:srgbClr val="000000">
                      <a:alpha val="43137"/>
                    </a:srgbClr>
                  </a:outerShdw>
                </a:effectLst>
                <a:latin typeface="Luckiest Guy" panose="02000506000000020004" pitchFamily="2" charset="0"/>
              </a:rPr>
              <a:t>The Word of God is not Chained!</a:t>
            </a:r>
          </a:p>
        </p:txBody>
      </p:sp>
      <p:sp>
        <p:nvSpPr>
          <p:cNvPr id="3" name="Content Placeholder 2"/>
          <p:cNvSpPr>
            <a:spLocks noGrp="1"/>
          </p:cNvSpPr>
          <p:nvPr>
            <p:ph idx="1"/>
          </p:nvPr>
        </p:nvSpPr>
        <p:spPr>
          <a:xfrm>
            <a:off x="394853" y="1565996"/>
            <a:ext cx="11256819" cy="4876367"/>
          </a:xfrm>
        </p:spPr>
        <p:txBody>
          <a:bodyPr>
            <a:normAutofit/>
          </a:bodyPr>
          <a:lstStyle/>
          <a:p>
            <a:pPr marL="346075" indent="-346075">
              <a:lnSpc>
                <a:spcPct val="100000"/>
              </a:lnSpc>
              <a:spcBef>
                <a:spcPts val="0"/>
              </a:spcBef>
            </a:pPr>
            <a:r>
              <a:rPr lang="en-US" sz="4000" b="1" dirty="0"/>
              <a:t>In its </a:t>
            </a:r>
            <a:r>
              <a:rPr lang="en-US" sz="4000" b="1" cap="small" dirty="0"/>
              <a:t>Relevance</a:t>
            </a:r>
          </a:p>
          <a:p>
            <a:pPr marL="803275" lvl="1" indent="0">
              <a:lnSpc>
                <a:spcPct val="100000"/>
              </a:lnSpc>
              <a:spcBef>
                <a:spcPts val="0"/>
              </a:spcBef>
              <a:buNone/>
            </a:pPr>
            <a:r>
              <a:rPr lang="en-US" sz="3600" b="1" dirty="0"/>
              <a:t>Rom. 1:16; 2 Tim. 4:2; Matt. 4:4; Rom. 10:17</a:t>
            </a:r>
          </a:p>
          <a:p>
            <a:pPr marL="346075" indent="-346075">
              <a:lnSpc>
                <a:spcPct val="100000"/>
              </a:lnSpc>
              <a:spcBef>
                <a:spcPts val="0"/>
              </a:spcBef>
            </a:pPr>
            <a:r>
              <a:rPr lang="en-US" sz="4000" b="1" dirty="0"/>
              <a:t>In its </a:t>
            </a:r>
            <a:r>
              <a:rPr lang="en-US" sz="4000" b="1" cap="small" dirty="0"/>
              <a:t>Power</a:t>
            </a:r>
          </a:p>
          <a:p>
            <a:pPr marL="803275" lvl="1" indent="0">
              <a:lnSpc>
                <a:spcPct val="100000"/>
              </a:lnSpc>
              <a:spcBef>
                <a:spcPts val="0"/>
              </a:spcBef>
              <a:buNone/>
            </a:pPr>
            <a:r>
              <a:rPr lang="en-US" sz="3600" b="1" dirty="0"/>
              <a:t>Rom. 1:16; Mk. 16:15-16; Acts 2:38; 1 Thess. 2:13</a:t>
            </a:r>
          </a:p>
          <a:p>
            <a:pPr marL="346075" indent="-346075">
              <a:lnSpc>
                <a:spcPct val="100000"/>
              </a:lnSpc>
              <a:spcBef>
                <a:spcPts val="0"/>
              </a:spcBef>
            </a:pPr>
            <a:r>
              <a:rPr lang="en-US" sz="4000" b="1" dirty="0"/>
              <a:t>In its </a:t>
            </a:r>
            <a:r>
              <a:rPr lang="en-US" sz="4000" b="1" cap="small" dirty="0"/>
              <a:t>Sufficiency</a:t>
            </a:r>
          </a:p>
          <a:p>
            <a:pPr marL="803275" lvl="1" indent="0">
              <a:lnSpc>
                <a:spcPct val="100000"/>
              </a:lnSpc>
              <a:spcBef>
                <a:spcPts val="0"/>
              </a:spcBef>
              <a:buNone/>
            </a:pPr>
            <a:r>
              <a:rPr lang="en-US" sz="3600" b="1" dirty="0"/>
              <a:t>2 Tim. 3:17; 2 Pet. 1:2-3</a:t>
            </a:r>
          </a:p>
          <a:p>
            <a:pPr marL="346075" indent="-346075">
              <a:lnSpc>
                <a:spcPct val="100000"/>
              </a:lnSpc>
              <a:spcBef>
                <a:spcPts val="0"/>
              </a:spcBef>
            </a:pPr>
            <a:r>
              <a:rPr lang="en-US" sz="4000" b="1" dirty="0"/>
              <a:t>In its </a:t>
            </a:r>
            <a:r>
              <a:rPr lang="en-US" sz="4000" b="1" cap="small" dirty="0">
                <a:highlight>
                  <a:srgbClr val="FFFF00"/>
                </a:highlight>
              </a:rPr>
              <a:t>Judgment</a:t>
            </a:r>
          </a:p>
          <a:p>
            <a:pPr marL="803275" lvl="1" indent="0">
              <a:lnSpc>
                <a:spcPct val="100000"/>
              </a:lnSpc>
              <a:spcBef>
                <a:spcPts val="0"/>
              </a:spcBef>
              <a:buNone/>
            </a:pPr>
            <a:r>
              <a:rPr lang="en-US" sz="3600" b="1" dirty="0"/>
              <a:t>John 12:48; Rom. 2:16</a:t>
            </a:r>
          </a:p>
        </p:txBody>
      </p:sp>
    </p:spTree>
    <p:extLst>
      <p:ext uri="{BB962C8B-B14F-4D97-AF65-F5344CB8AC3E}">
        <p14:creationId xmlns:p14="http://schemas.microsoft.com/office/powerpoint/2010/main" val="12771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sozidatel.ru/uploads/articles/2016/document_25920/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429" y="0"/>
            <a:ext cx="6168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492369"/>
            <a:ext cx="7024255" cy="1586877"/>
          </a:xfrm>
        </p:spPr>
        <p:txBody>
          <a:bodyPr>
            <a:normAutofit/>
          </a:bodyPr>
          <a:lstStyle/>
          <a:p>
            <a:r>
              <a:rPr lang="en-US" sz="8000" dirty="0">
                <a:effectLst>
                  <a:outerShdw blurRad="38100" dist="38100" dir="2700000" algn="tl">
                    <a:srgbClr val="000000">
                      <a:alpha val="43137"/>
                    </a:srgbClr>
                  </a:outerShdw>
                </a:effectLst>
                <a:latin typeface="Luckiest Guy" panose="02000506000000020004" pitchFamily="2" charset="0"/>
              </a:rPr>
              <a:t>Conclusion</a:t>
            </a:r>
          </a:p>
        </p:txBody>
      </p:sp>
      <p:sp>
        <p:nvSpPr>
          <p:cNvPr id="3" name="Subtitle 2"/>
          <p:cNvSpPr>
            <a:spLocks noGrp="1"/>
          </p:cNvSpPr>
          <p:nvPr>
            <p:ph type="subTitle" idx="1"/>
          </p:nvPr>
        </p:nvSpPr>
        <p:spPr>
          <a:xfrm>
            <a:off x="1180250" y="2381384"/>
            <a:ext cx="4225636" cy="4019416"/>
          </a:xfrm>
        </p:spPr>
        <p:txBody>
          <a:bodyPr>
            <a:normAutofit/>
          </a:bodyPr>
          <a:lstStyle/>
          <a:p>
            <a:r>
              <a:rPr lang="en-US" sz="4400" b="1" dirty="0">
                <a:effectLst>
                  <a:outerShdw blurRad="38100" dist="38100" dir="2700000" algn="tl">
                    <a:srgbClr val="000000">
                      <a:alpha val="43137"/>
                    </a:srgbClr>
                  </a:outerShdw>
                </a:effectLst>
              </a:rPr>
              <a:t>Only you are capable of hindering the power and progress of  God’s Word!</a:t>
            </a:r>
          </a:p>
        </p:txBody>
      </p:sp>
    </p:spTree>
    <p:extLst>
      <p:ext uri="{BB962C8B-B14F-4D97-AF65-F5344CB8AC3E}">
        <p14:creationId xmlns:p14="http://schemas.microsoft.com/office/powerpoint/2010/main" val="1554755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1168</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Luckiest Guy</vt:lpstr>
      <vt:lpstr>Arial</vt:lpstr>
      <vt:lpstr>Calibri Light</vt:lpstr>
      <vt:lpstr>Calibri</vt:lpstr>
      <vt:lpstr>Office Theme</vt:lpstr>
      <vt:lpstr>The Word of God is Not Chained!</vt:lpstr>
      <vt:lpstr>The Word of God is not Chained!</vt:lpstr>
      <vt:lpstr>The Word of God is not Chained!</vt:lpstr>
      <vt:lpstr>The Word of God is not Chained!</vt:lpstr>
      <vt:lpstr>The Word of God is not Chained!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of God is Not Bound!</dc:title>
  <dc:creator>Stan Cox</dc:creator>
  <cp:lastModifiedBy>Stan Cox</cp:lastModifiedBy>
  <cp:revision>9</cp:revision>
  <cp:lastPrinted>2017-01-08T21:37:21Z</cp:lastPrinted>
  <dcterms:created xsi:type="dcterms:W3CDTF">2017-01-08T20:45:27Z</dcterms:created>
  <dcterms:modified xsi:type="dcterms:W3CDTF">2017-01-08T21:37:34Z</dcterms:modified>
</cp:coreProperties>
</file>